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embeddedFontLst>
    <p:embeddedFont>
      <p:font typeface="Content"/>
      <p:regular r:id="rId34"/>
      <p:bold r:id="rId35"/>
    </p:embeddedFont>
    <p:embeddedFont>
      <p:font typeface="Quattrocento Sans"/>
      <p:regular r:id="rId36"/>
      <p:bold r:id="rId37"/>
      <p:italic r:id="rId38"/>
      <p:boldItalic r:id="rId39"/>
    </p:embeddedFont>
    <p:embeddedFont>
      <p:font typeface="Century Gothic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hNg8ziskEjp9WKL/fxFzh2/uj3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regular.fntdata"/><Relationship Id="rId20" Type="http://schemas.openxmlformats.org/officeDocument/2006/relationships/slide" Target="slides/slide16.xml"/><Relationship Id="rId42" Type="http://schemas.openxmlformats.org/officeDocument/2006/relationships/font" Target="fonts/CenturyGothic-italic.fntdata"/><Relationship Id="rId41" Type="http://schemas.openxmlformats.org/officeDocument/2006/relationships/font" Target="fonts/CenturyGothic-bold.fntdata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CenturyGothic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Content-bold.fntdata"/><Relationship Id="rId12" Type="http://schemas.openxmlformats.org/officeDocument/2006/relationships/slide" Target="slides/slide8.xml"/><Relationship Id="rId34" Type="http://schemas.openxmlformats.org/officeDocument/2006/relationships/font" Target="fonts/Content-regular.fntdata"/><Relationship Id="rId15" Type="http://schemas.openxmlformats.org/officeDocument/2006/relationships/slide" Target="slides/slide11.xml"/><Relationship Id="rId37" Type="http://schemas.openxmlformats.org/officeDocument/2006/relationships/font" Target="fonts/QuattrocentoSans-bold.fntdata"/><Relationship Id="rId14" Type="http://schemas.openxmlformats.org/officeDocument/2006/relationships/slide" Target="slides/slide10.xml"/><Relationship Id="rId36" Type="http://schemas.openxmlformats.org/officeDocument/2006/relationships/font" Target="fonts/QuattrocentoSans-regular.fntdata"/><Relationship Id="rId17" Type="http://schemas.openxmlformats.org/officeDocument/2006/relationships/slide" Target="slides/slide13.xml"/><Relationship Id="rId39" Type="http://schemas.openxmlformats.org/officeDocument/2006/relationships/font" Target="fonts/Quattrocento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Quattrocento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uas Partes de Conteúdo">
  <p:cSld name="1_Duas Partes de Conteúdo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81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2"/>
          <p:cNvSpPr txBox="1"/>
          <p:nvPr>
            <p:ph type="title"/>
          </p:nvPr>
        </p:nvSpPr>
        <p:spPr>
          <a:xfrm>
            <a:off x="4362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72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" type="body"/>
          </p:nvPr>
        </p:nvSpPr>
        <p:spPr>
          <a:xfrm>
            <a:off x="436283" y="1278777"/>
            <a:ext cx="10829364" cy="4879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ítulo e conteúdo">
  <p:cSld name="5_Título e conteúd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0" y="1"/>
            <a:ext cx="12192000" cy="476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Quattrocento Sans"/>
              <a:buNone/>
              <a:defRPr b="0" sz="3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" type="body"/>
          </p:nvPr>
        </p:nvSpPr>
        <p:spPr>
          <a:xfrm>
            <a:off x="0" y="548681"/>
            <a:ext cx="12192000" cy="6048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4045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133"/>
              <a:buFont typeface="Quattrocento Sans"/>
              <a:buChar char="-"/>
              <a:defRPr b="0" i="0" sz="2133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7154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867"/>
              <a:buFont typeface="Noto Sans Symbols"/>
              <a:buChar char="▪"/>
              <a:defRPr sz="1867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1754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67"/>
              <a:buFont typeface="Noto Sans Symbols"/>
              <a:buChar char="✔"/>
              <a:defRPr sz="1467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1754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67"/>
              <a:buFont typeface="Courier New"/>
              <a:buChar char="o"/>
              <a:defRPr sz="1467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3" name="Google Shape;2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12645" y="6378000"/>
            <a:ext cx="1479355" cy="4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15.jpg"/><Relationship Id="rId5" Type="http://schemas.openxmlformats.org/officeDocument/2006/relationships/image" Target="../media/image26.png"/><Relationship Id="rId6" Type="http://schemas.openxmlformats.org/officeDocument/2006/relationships/image" Target="../media/image13.png"/><Relationship Id="rId7" Type="http://schemas.openxmlformats.org/officeDocument/2006/relationships/image" Target="../media/image31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gif"/><Relationship Id="rId4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"/>
          <p:cNvGrpSpPr/>
          <p:nvPr/>
        </p:nvGrpSpPr>
        <p:grpSpPr>
          <a:xfrm>
            <a:off x="-1" y="-2"/>
            <a:ext cx="12180278" cy="6855986"/>
            <a:chOff x="-1" y="-2"/>
            <a:chExt cx="12180278" cy="6855986"/>
          </a:xfrm>
        </p:grpSpPr>
        <p:pic>
          <p:nvPicPr>
            <p:cNvPr descr="Computer Vision " id="98" name="Google Shape;98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-1"/>
              <a:ext cx="10304585" cy="6855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mputer Vision " id="99" name="Google Shape;99;p1"/>
            <p:cNvPicPr preferRelativeResize="0"/>
            <p:nvPr/>
          </p:nvPicPr>
          <p:blipFill rotWithShape="1">
            <a:blip r:embed="rId3">
              <a:alphaModFix/>
            </a:blip>
            <a:srcRect b="0" l="0" r="81797" t="0"/>
            <a:stretch/>
          </p:blipFill>
          <p:spPr>
            <a:xfrm>
              <a:off x="10304584" y="-2"/>
              <a:ext cx="1875693" cy="68559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0;p1"/>
          <p:cNvGrpSpPr/>
          <p:nvPr/>
        </p:nvGrpSpPr>
        <p:grpSpPr>
          <a:xfrm>
            <a:off x="2619963" y="1221"/>
            <a:ext cx="9572037" cy="6856779"/>
            <a:chOff x="2619963" y="0"/>
            <a:chExt cx="9572037" cy="6856779"/>
          </a:xfrm>
        </p:grpSpPr>
        <p:pic>
          <p:nvPicPr>
            <p:cNvPr id="101" name="Google Shape;10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19963" y="1331259"/>
              <a:ext cx="9572037" cy="5525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24330" y="0"/>
              <a:ext cx="6367668" cy="36957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"/>
          <p:cNvSpPr txBox="1"/>
          <p:nvPr/>
        </p:nvSpPr>
        <p:spPr>
          <a:xfrm>
            <a:off x="180347" y="2296973"/>
            <a:ext cx="8603952" cy="1996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Visão </a:t>
            </a:r>
            <a:r>
              <a:rPr b="1" i="0" lang="pt-BR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Computacional</a:t>
            </a:r>
            <a:endParaRPr b="1" i="0" sz="5867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249852" y="3158502"/>
            <a:ext cx="8540308" cy="836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Quattrocento Sans"/>
              <a:buNone/>
            </a:pPr>
            <a:r>
              <a:rPr b="0" i="0" lang="pt-BR" sz="3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Detecção de vagas livres de estacionamento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Quattrocento Sans"/>
              <a:buNone/>
            </a:pPr>
            <a:r>
              <a:rPr b="0" i="0" lang="pt-BR" sz="3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(Projeto 1)</a:t>
            </a:r>
            <a:endParaRPr b="0" i="0" sz="32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04246" y="5437093"/>
            <a:ext cx="3550449" cy="1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de Desenvolvimento</a:t>
            </a:r>
            <a:endParaRPr/>
          </a:p>
        </p:txBody>
      </p:sp>
      <p:sp>
        <p:nvSpPr>
          <p:cNvPr id="249" name="Google Shape;249;p10"/>
          <p:cNvSpPr/>
          <p:nvPr/>
        </p:nvSpPr>
        <p:spPr>
          <a:xfrm>
            <a:off x="602050" y="1709355"/>
            <a:ext cx="1921565" cy="120032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585053" y="1847854"/>
            <a:ext cx="198162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CARREGAMENTO DAS IMAGENS DO ESTACIONAMENTO</a:t>
            </a:r>
            <a:endParaRPr/>
          </a:p>
        </p:txBody>
      </p:sp>
      <p:cxnSp>
        <p:nvCxnSpPr>
          <p:cNvPr id="251" name="Google Shape;251;p10"/>
          <p:cNvCxnSpPr>
            <a:stCxn id="250" idx="3"/>
          </p:cNvCxnSpPr>
          <p:nvPr/>
        </p:nvCxnSpPr>
        <p:spPr>
          <a:xfrm>
            <a:off x="2566681" y="2309519"/>
            <a:ext cx="94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2" name="Google Shape;252;p10"/>
          <p:cNvSpPr/>
          <p:nvPr/>
        </p:nvSpPr>
        <p:spPr>
          <a:xfrm>
            <a:off x="3537012" y="1709355"/>
            <a:ext cx="1921565" cy="120032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3497361" y="1744362"/>
            <a:ext cx="19215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DETECÇÃO DE BORDAS COM O ALGORITMO CANNY</a:t>
            </a:r>
            <a:endParaRPr/>
          </a:p>
        </p:txBody>
      </p:sp>
      <p:cxnSp>
        <p:nvCxnSpPr>
          <p:cNvPr id="254" name="Google Shape;254;p10"/>
          <p:cNvCxnSpPr/>
          <p:nvPr/>
        </p:nvCxnSpPr>
        <p:spPr>
          <a:xfrm>
            <a:off x="5458577" y="2309519"/>
            <a:ext cx="10004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5" name="Google Shape;255;p10"/>
          <p:cNvSpPr txBox="1"/>
          <p:nvPr/>
        </p:nvSpPr>
        <p:spPr>
          <a:xfrm>
            <a:off x="207682" y="1045029"/>
            <a:ext cx="6604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IDENTIFICAÇÃO DAS VAGAS DO ESTACIONAMENTO</a:t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>
            <a:off x="6471973" y="1709355"/>
            <a:ext cx="1921565" cy="120032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 txBox="1"/>
          <p:nvPr/>
        </p:nvSpPr>
        <p:spPr>
          <a:xfrm>
            <a:off x="6459039" y="1847854"/>
            <a:ext cx="192156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IDENTIFICAÇÃO DA ÁREA DE INTERESSE</a:t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9346871" y="1748757"/>
            <a:ext cx="1921565" cy="120032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9333936" y="1986353"/>
            <a:ext cx="19816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TRANSFORMAÇÃO HOUGH LINE</a:t>
            </a:r>
            <a:endParaRPr/>
          </a:p>
        </p:txBody>
      </p:sp>
      <p:cxnSp>
        <p:nvCxnSpPr>
          <p:cNvPr id="260" name="Google Shape;260;p10"/>
          <p:cNvCxnSpPr/>
          <p:nvPr/>
        </p:nvCxnSpPr>
        <p:spPr>
          <a:xfrm>
            <a:off x="8393538" y="2309519"/>
            <a:ext cx="94039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1" name="Google Shape;261;p10"/>
          <p:cNvSpPr/>
          <p:nvPr/>
        </p:nvSpPr>
        <p:spPr>
          <a:xfrm>
            <a:off x="9316845" y="3643959"/>
            <a:ext cx="1921565" cy="120032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9286817" y="3793046"/>
            <a:ext cx="19816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IDENTIFICAÇÃO DAS FILEIRAS NO ESTACIONAMENTO</a:t>
            </a:r>
            <a:endParaRPr/>
          </a:p>
        </p:txBody>
      </p:sp>
      <p:cxnSp>
        <p:nvCxnSpPr>
          <p:cNvPr id="263" name="Google Shape;263;p10"/>
          <p:cNvCxnSpPr/>
          <p:nvPr/>
        </p:nvCxnSpPr>
        <p:spPr>
          <a:xfrm>
            <a:off x="10337802" y="3209265"/>
            <a:ext cx="0" cy="43947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4" name="Google Shape;264;p10"/>
          <p:cNvSpPr/>
          <p:nvPr/>
        </p:nvSpPr>
        <p:spPr>
          <a:xfrm>
            <a:off x="6501583" y="3643959"/>
            <a:ext cx="1921565" cy="120032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6471551" y="3688148"/>
            <a:ext cx="198162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CADA VAGA E A QUANTIDADE DE ESPAÇOS</a:t>
            </a:r>
            <a:endParaRPr/>
          </a:p>
        </p:txBody>
      </p:sp>
      <p:cxnSp>
        <p:nvCxnSpPr>
          <p:cNvPr id="266" name="Google Shape;266;p10"/>
          <p:cNvCxnSpPr/>
          <p:nvPr/>
        </p:nvCxnSpPr>
        <p:spPr>
          <a:xfrm rot="10800000">
            <a:off x="8410642" y="4188783"/>
            <a:ext cx="89326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7" name="Google Shape;267;p10"/>
          <p:cNvSpPr/>
          <p:nvPr/>
        </p:nvSpPr>
        <p:spPr>
          <a:xfrm>
            <a:off x="3708804" y="3654547"/>
            <a:ext cx="1921565" cy="1200329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3691276" y="3688148"/>
            <a:ext cx="198162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SALVAR A IMAGEM PARA A APLICAÇÃO DA REDE NEURAL</a:t>
            </a:r>
            <a:endParaRPr/>
          </a:p>
        </p:txBody>
      </p:sp>
      <p:cxnSp>
        <p:nvCxnSpPr>
          <p:cNvPr id="269" name="Google Shape;269;p10"/>
          <p:cNvCxnSpPr/>
          <p:nvPr/>
        </p:nvCxnSpPr>
        <p:spPr>
          <a:xfrm rot="10800000">
            <a:off x="5617863" y="4199371"/>
            <a:ext cx="89326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0" name="Google Shape;270;p10"/>
          <p:cNvSpPr/>
          <p:nvPr/>
        </p:nvSpPr>
        <p:spPr>
          <a:xfrm>
            <a:off x="876443" y="3654547"/>
            <a:ext cx="1921565" cy="120032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 txBox="1"/>
          <p:nvPr/>
        </p:nvSpPr>
        <p:spPr>
          <a:xfrm>
            <a:off x="863506" y="3688148"/>
            <a:ext cx="198162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DA REDE NAS IMAGENS DO ESTACIONAMENTO</a:t>
            </a:r>
            <a:endParaRPr/>
          </a:p>
        </p:txBody>
      </p:sp>
      <p:cxnSp>
        <p:nvCxnSpPr>
          <p:cNvPr id="272" name="Google Shape;272;p10"/>
          <p:cNvCxnSpPr/>
          <p:nvPr/>
        </p:nvCxnSpPr>
        <p:spPr>
          <a:xfrm rot="10800000">
            <a:off x="2828039" y="4199371"/>
            <a:ext cx="89326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3" name="Google Shape;273;p10"/>
          <p:cNvCxnSpPr>
            <a:endCxn id="274" idx="1"/>
          </p:cNvCxnSpPr>
          <p:nvPr/>
        </p:nvCxnSpPr>
        <p:spPr>
          <a:xfrm>
            <a:off x="1854408" y="4845524"/>
            <a:ext cx="1866900" cy="1105200"/>
          </a:xfrm>
          <a:prstGeom prst="bentConnector3">
            <a:avLst>
              <a:gd fmla="val -1315" name="adj1"/>
            </a:avLst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5" name="Google Shape;275;p10"/>
          <p:cNvSpPr/>
          <p:nvPr/>
        </p:nvSpPr>
        <p:spPr>
          <a:xfrm>
            <a:off x="3721308" y="5405898"/>
            <a:ext cx="1921565" cy="120032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3721308" y="5627559"/>
            <a:ext cx="19033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EM TEMPO REAL</a:t>
            </a:r>
            <a:endParaRPr/>
          </a:p>
        </p:txBody>
      </p:sp>
      <p:sp>
        <p:nvSpPr>
          <p:cNvPr id="276" name="Google Shape;276;p10"/>
          <p:cNvSpPr txBox="1"/>
          <p:nvPr/>
        </p:nvSpPr>
        <p:spPr>
          <a:xfrm>
            <a:off x="1043692" y="4877768"/>
            <a:ext cx="7800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0"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ar1.h5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Google Shape;277;p10"/>
          <p:cNvSpPr txBox="1"/>
          <p:nvPr/>
        </p:nvSpPr>
        <p:spPr>
          <a:xfrm>
            <a:off x="9427529" y="4888477"/>
            <a:ext cx="19215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Num Parking Lanes: 12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p10"/>
          <p:cNvSpPr txBox="1"/>
          <p:nvPr/>
        </p:nvSpPr>
        <p:spPr>
          <a:xfrm>
            <a:off x="6471551" y="4932666"/>
            <a:ext cx="21644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total parking spaces: 545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3886761" y="4854875"/>
            <a:ext cx="1565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rgbClr val="0C0C0C"/>
                </a:solidFill>
                <a:latin typeface="Courier New"/>
                <a:ea typeface="Courier New"/>
                <a:cs typeface="Courier New"/>
                <a:sym typeface="Courier New"/>
              </a:rPr>
              <a:t>'spot_dict.pickle'</a:t>
            </a:r>
            <a:endParaRPr/>
          </a:p>
        </p:txBody>
      </p:sp>
      <p:sp>
        <p:nvSpPr>
          <p:cNvPr id="280" name="Google Shape;280;p10"/>
          <p:cNvSpPr txBox="1"/>
          <p:nvPr/>
        </p:nvSpPr>
        <p:spPr>
          <a:xfrm>
            <a:off x="9427529" y="2975062"/>
            <a:ext cx="1888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No lines detected: 569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5745652" y="5761252"/>
            <a:ext cx="160695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‘parking_vídeo.mp4</a:t>
            </a:r>
            <a:r>
              <a:rPr b="0" lang="pt-BR" sz="1200">
                <a:solidFill>
                  <a:srgbClr val="0C0C0C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de Desenvolvimento</a:t>
            </a:r>
            <a:endParaRPr/>
          </a:p>
        </p:txBody>
      </p:sp>
      <p:sp>
        <p:nvSpPr>
          <p:cNvPr id="287" name="Google Shape;287;p11"/>
          <p:cNvSpPr txBox="1"/>
          <p:nvPr/>
        </p:nvSpPr>
        <p:spPr>
          <a:xfrm>
            <a:off x="195578" y="1009907"/>
            <a:ext cx="6604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IDENTIFICAÇÃO DAS VAGAS LIVRES NO ESTACIONAMENTO</a:t>
            </a: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248659" y="2828835"/>
            <a:ext cx="1921565" cy="120032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248660" y="2967334"/>
            <a:ext cx="192156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CARREGAMENTO DAS BASES DE TREINO E TESTE </a:t>
            </a:r>
            <a:endParaRPr/>
          </a:p>
        </p:txBody>
      </p:sp>
      <p:cxnSp>
        <p:nvCxnSpPr>
          <p:cNvPr id="290" name="Google Shape;290;p11"/>
          <p:cNvCxnSpPr>
            <a:stCxn id="289" idx="3"/>
          </p:cNvCxnSpPr>
          <p:nvPr/>
        </p:nvCxnSpPr>
        <p:spPr>
          <a:xfrm>
            <a:off x="2170224" y="3428999"/>
            <a:ext cx="100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1" name="Google Shape;291;p11"/>
          <p:cNvSpPr/>
          <p:nvPr/>
        </p:nvSpPr>
        <p:spPr>
          <a:xfrm>
            <a:off x="3183621" y="2828835"/>
            <a:ext cx="1921565" cy="120032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3143942" y="3082484"/>
            <a:ext cx="19215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DEFINIR ALGUNS PARÂMETROS </a:t>
            </a:r>
            <a:endParaRPr/>
          </a:p>
        </p:txBody>
      </p:sp>
      <p:cxnSp>
        <p:nvCxnSpPr>
          <p:cNvPr id="293" name="Google Shape;293;p11"/>
          <p:cNvCxnSpPr/>
          <p:nvPr/>
        </p:nvCxnSpPr>
        <p:spPr>
          <a:xfrm>
            <a:off x="5105186" y="3428999"/>
            <a:ext cx="10004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4" name="Google Shape;294;p11"/>
          <p:cNvSpPr/>
          <p:nvPr/>
        </p:nvSpPr>
        <p:spPr>
          <a:xfrm>
            <a:off x="6108935" y="1810127"/>
            <a:ext cx="5817308" cy="326987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119354" y="1880677"/>
            <a:ext cx="2973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CONSTRUÇÃO DA REDE VGG</a:t>
            </a: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6303320" y="2303015"/>
            <a:ext cx="1714522" cy="91137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6292990" y="2326252"/>
            <a:ext cx="171452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DEFINIR Nº DE CAMADAS DA REDE, PESOS E TAMANHO DAS IMAGENS</a:t>
            </a:r>
            <a:endParaRPr/>
          </a:p>
        </p:txBody>
      </p:sp>
      <p:cxnSp>
        <p:nvCxnSpPr>
          <p:cNvPr id="298" name="Google Shape;298;p11"/>
          <p:cNvCxnSpPr/>
          <p:nvPr/>
        </p:nvCxnSpPr>
        <p:spPr>
          <a:xfrm>
            <a:off x="8028172" y="2720682"/>
            <a:ext cx="32134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9" name="Google Shape;299;p11"/>
          <p:cNvSpPr/>
          <p:nvPr/>
        </p:nvSpPr>
        <p:spPr>
          <a:xfrm>
            <a:off x="8349518" y="2277953"/>
            <a:ext cx="1612194" cy="96153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8235941" y="2530758"/>
            <a:ext cx="17145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E COMPILAR O MODELO FINAL</a:t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10188866" y="2287886"/>
            <a:ext cx="1612194" cy="96153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/>
          <p:nvPr/>
        </p:nvSpPr>
        <p:spPr>
          <a:xfrm>
            <a:off x="10225875" y="3789520"/>
            <a:ext cx="1612194" cy="96153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1"/>
          <p:cNvSpPr txBox="1"/>
          <p:nvPr/>
        </p:nvSpPr>
        <p:spPr>
          <a:xfrm>
            <a:off x="10197398" y="2286238"/>
            <a:ext cx="168621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GERADORES DE TREINO E TESTE COM DATA AUGUMENTATION </a:t>
            </a:r>
            <a:endParaRPr/>
          </a:p>
        </p:txBody>
      </p:sp>
      <p:cxnSp>
        <p:nvCxnSpPr>
          <p:cNvPr id="304" name="Google Shape;304;p11"/>
          <p:cNvCxnSpPr>
            <a:stCxn id="300" idx="3"/>
          </p:cNvCxnSpPr>
          <p:nvPr/>
        </p:nvCxnSpPr>
        <p:spPr>
          <a:xfrm>
            <a:off x="9950463" y="2792368"/>
            <a:ext cx="23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5" name="Google Shape;305;p11"/>
          <p:cNvCxnSpPr/>
          <p:nvPr/>
        </p:nvCxnSpPr>
        <p:spPr>
          <a:xfrm rot="10800000">
            <a:off x="9950463" y="4250779"/>
            <a:ext cx="280588" cy="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6" name="Google Shape;306;p11"/>
          <p:cNvSpPr/>
          <p:nvPr/>
        </p:nvSpPr>
        <p:spPr>
          <a:xfrm>
            <a:off x="8324113" y="3770009"/>
            <a:ext cx="1612194" cy="96153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1"/>
          <p:cNvSpPr txBox="1"/>
          <p:nvPr/>
        </p:nvSpPr>
        <p:spPr>
          <a:xfrm>
            <a:off x="10211719" y="4023357"/>
            <a:ext cx="16121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SALVAR O MODELO FINAL</a:t>
            </a:r>
            <a:endParaRPr/>
          </a:p>
        </p:txBody>
      </p:sp>
      <p:sp>
        <p:nvSpPr>
          <p:cNvPr id="308" name="Google Shape;308;p11"/>
          <p:cNvSpPr txBox="1"/>
          <p:nvPr/>
        </p:nvSpPr>
        <p:spPr>
          <a:xfrm>
            <a:off x="8296441" y="3964133"/>
            <a:ext cx="16121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TREINO DO ALGORITMO</a:t>
            </a:r>
            <a:endParaRPr/>
          </a:p>
        </p:txBody>
      </p:sp>
      <p:cxnSp>
        <p:nvCxnSpPr>
          <p:cNvPr id="309" name="Google Shape;309;p11"/>
          <p:cNvCxnSpPr/>
          <p:nvPr/>
        </p:nvCxnSpPr>
        <p:spPr>
          <a:xfrm flipH="1" rot="-5400000">
            <a:off x="7480275" y="5302450"/>
            <a:ext cx="948000" cy="5031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0" name="Google Shape;310;p11"/>
          <p:cNvSpPr/>
          <p:nvPr/>
        </p:nvSpPr>
        <p:spPr>
          <a:xfrm>
            <a:off x="8253708" y="5389991"/>
            <a:ext cx="1921565" cy="120032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 txBox="1"/>
          <p:nvPr/>
        </p:nvSpPr>
        <p:spPr>
          <a:xfrm>
            <a:off x="8287019" y="5677306"/>
            <a:ext cx="19103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ACURÁCIA DO MODELO</a:t>
            </a:r>
            <a:endParaRPr/>
          </a:p>
        </p:txBody>
      </p:sp>
      <p:cxnSp>
        <p:nvCxnSpPr>
          <p:cNvPr id="312" name="Google Shape;312;p11"/>
          <p:cNvCxnSpPr/>
          <p:nvPr/>
        </p:nvCxnSpPr>
        <p:spPr>
          <a:xfrm>
            <a:off x="11068981" y="3249425"/>
            <a:ext cx="0" cy="52058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3" name="Google Shape;313;p11"/>
          <p:cNvSpPr txBox="1"/>
          <p:nvPr/>
        </p:nvSpPr>
        <p:spPr>
          <a:xfrm>
            <a:off x="3143942" y="4122266"/>
            <a:ext cx="153777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img_widt</a:t>
            </a:r>
            <a:r>
              <a:rPr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 = 48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img_height = 48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epochs = 15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num_classes = 2</a:t>
            </a:r>
            <a:endParaRPr/>
          </a:p>
        </p:txBody>
      </p:sp>
      <p:sp>
        <p:nvSpPr>
          <p:cNvPr id="314" name="Google Shape;314;p11"/>
          <p:cNvSpPr txBox="1"/>
          <p:nvPr/>
        </p:nvSpPr>
        <p:spPr>
          <a:xfrm>
            <a:off x="207682" y="4122266"/>
            <a:ext cx="15554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‘train_data/train’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‘train_data/test’</a:t>
            </a:r>
            <a:endParaRPr/>
          </a:p>
        </p:txBody>
      </p:sp>
      <p:sp>
        <p:nvSpPr>
          <p:cNvPr id="315" name="Google Shape;315;p11"/>
          <p:cNvSpPr txBox="1"/>
          <p:nvPr/>
        </p:nvSpPr>
        <p:spPr>
          <a:xfrm>
            <a:off x="10678943" y="4770570"/>
            <a:ext cx="7800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0"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ar1.h5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6" name="Google Shape;316;p11"/>
          <p:cNvSpPr txBox="1"/>
          <p:nvPr/>
        </p:nvSpPr>
        <p:spPr>
          <a:xfrm>
            <a:off x="6264813" y="3194612"/>
            <a:ext cx="186698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weights = </a:t>
            </a:r>
            <a:r>
              <a:rPr b="0" lang="pt-BR" sz="1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"imagenet</a:t>
            </a:r>
            <a:r>
              <a:rPr lang="pt-BR" sz="1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 b="0"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img_widt</a:t>
            </a:r>
            <a:r>
              <a:rPr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img_height</a:t>
            </a:r>
            <a:endParaRPr b="0"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 camadas VGG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 camada softmax saída</a:t>
            </a:r>
            <a:endParaRPr b="0"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7" name="Google Shape;317;p11"/>
          <p:cNvSpPr txBox="1"/>
          <p:nvPr/>
        </p:nvSpPr>
        <p:spPr>
          <a:xfrm>
            <a:off x="8714260" y="4746005"/>
            <a:ext cx="100046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0" lang="pt-BR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poch 1-15</a:t>
            </a:r>
            <a:endParaRPr b="0"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10179958" y="5568942"/>
            <a:ext cx="173022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Epoch 15/15 –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loss: 0.0706 accuracy: 0.9740 val_loss: 0.4053 val_accuracy: 0.9326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de Desenvolvimento</a:t>
            </a:r>
            <a:endParaRPr/>
          </a:p>
        </p:txBody>
      </p:sp>
      <p:pic>
        <p:nvPicPr>
          <p:cNvPr id="324" name="Google Shape;3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793" y="4246752"/>
            <a:ext cx="1454978" cy="76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6696" y="5612900"/>
            <a:ext cx="1967768" cy="78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7745" y="5374291"/>
            <a:ext cx="749674" cy="9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2"/>
          <p:cNvPicPr preferRelativeResize="0"/>
          <p:nvPr/>
        </p:nvPicPr>
        <p:blipFill rotWithShape="1">
          <a:blip r:embed="rId6">
            <a:alphaModFix/>
          </a:blip>
          <a:srcRect b="12087" l="16141" r="18476" t="16514"/>
          <a:stretch/>
        </p:blipFill>
        <p:spPr>
          <a:xfrm>
            <a:off x="2100328" y="4054157"/>
            <a:ext cx="1545764" cy="94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2"/>
          <p:cNvSpPr txBox="1"/>
          <p:nvPr/>
        </p:nvSpPr>
        <p:spPr>
          <a:xfrm>
            <a:off x="207682" y="1062243"/>
            <a:ext cx="44700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Ferramentas utilizadas no Projeto</a:t>
            </a:r>
            <a:endParaRPr/>
          </a:p>
        </p:txBody>
      </p:sp>
      <p:pic>
        <p:nvPicPr>
          <p:cNvPr id="329" name="Google Shape;32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4830" y="2671388"/>
            <a:ext cx="854646" cy="85464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 txBox="1"/>
          <p:nvPr/>
        </p:nvSpPr>
        <p:spPr>
          <a:xfrm>
            <a:off x="2146696" y="3444677"/>
            <a:ext cx="12460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3.5</a:t>
            </a:r>
            <a:endParaRPr/>
          </a:p>
        </p:txBody>
      </p:sp>
      <p:sp>
        <p:nvSpPr>
          <p:cNvPr id="331" name="Google Shape;331;p12"/>
          <p:cNvSpPr txBox="1"/>
          <p:nvPr/>
        </p:nvSpPr>
        <p:spPr>
          <a:xfrm>
            <a:off x="428355" y="3160000"/>
            <a:ext cx="15902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endParaRPr/>
          </a:p>
        </p:txBody>
      </p:sp>
      <p:sp>
        <p:nvSpPr>
          <p:cNvPr id="332" name="Google Shape;332;p12"/>
          <p:cNvSpPr txBox="1"/>
          <p:nvPr/>
        </p:nvSpPr>
        <p:spPr>
          <a:xfrm>
            <a:off x="428355" y="4538288"/>
            <a:ext cx="15902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/>
          </a:p>
        </p:txBody>
      </p:sp>
      <p:sp>
        <p:nvSpPr>
          <p:cNvPr id="333" name="Google Shape;333;p12"/>
          <p:cNvSpPr txBox="1"/>
          <p:nvPr/>
        </p:nvSpPr>
        <p:spPr>
          <a:xfrm>
            <a:off x="379346" y="5835966"/>
            <a:ext cx="15902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APIs / Libs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2"/>
          <p:cNvSpPr txBox="1"/>
          <p:nvPr/>
        </p:nvSpPr>
        <p:spPr>
          <a:xfrm>
            <a:off x="379346" y="2047573"/>
            <a:ext cx="15902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Ambientes</a:t>
            </a:r>
            <a:endParaRPr/>
          </a:p>
        </p:txBody>
      </p:sp>
      <p:pic>
        <p:nvPicPr>
          <p:cNvPr descr="Aula 01 - Instalando o Anaconda no Python - Computer Science Master" id="335" name="Google Shape;33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1095" y="1625408"/>
            <a:ext cx="1682115" cy="841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Colab - Code Editing Help - Msrblogs" id="336" name="Google Shape;336;p12"/>
          <p:cNvPicPr preferRelativeResize="0"/>
          <p:nvPr/>
        </p:nvPicPr>
        <p:blipFill rotWithShape="1">
          <a:blip r:embed="rId9">
            <a:alphaModFix/>
          </a:blip>
          <a:srcRect b="44824" l="0" r="0" t="15830"/>
          <a:stretch/>
        </p:blipFill>
        <p:spPr>
          <a:xfrm>
            <a:off x="4114464" y="1749921"/>
            <a:ext cx="2428875" cy="727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torials — Matplotlib 3.2.2 documentation" id="337" name="Google Shape;337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23418" y="5623214"/>
            <a:ext cx="2428876" cy="58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3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descr="Computer Vision " id="343" name="Google Shape;343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780813"/>
              <a:ext cx="10304585" cy="6075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mputer Vision " id="344" name="Google Shape;344;p13"/>
            <p:cNvPicPr preferRelativeResize="0"/>
            <p:nvPr/>
          </p:nvPicPr>
          <p:blipFill rotWithShape="1">
            <a:blip r:embed="rId4">
              <a:alphaModFix/>
            </a:blip>
            <a:srcRect b="0" l="0" r="81797" t="0"/>
            <a:stretch/>
          </p:blipFill>
          <p:spPr>
            <a:xfrm>
              <a:off x="10304584" y="780812"/>
              <a:ext cx="1887416" cy="6075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13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</p:grpSpPr>
        <p:sp>
          <p:nvSpPr>
            <p:cNvPr id="346" name="Google Shape;346;p13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13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</p:grpSpPr>
        <p:sp>
          <p:nvSpPr>
            <p:cNvPr id="349" name="Google Shape;349;p13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BOA VISTA</a:t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13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Metodologia e Modelos</a:t>
            </a: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3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3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3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3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3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 sz="3200">
                <a:latin typeface="Century Gothic"/>
                <a:ea typeface="Century Gothic"/>
                <a:cs typeface="Century Gothic"/>
                <a:sym typeface="Century Gothic"/>
              </a:rPr>
              <a:t>Metodologia e Modelos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4"/>
          <p:cNvSpPr txBox="1"/>
          <p:nvPr/>
        </p:nvSpPr>
        <p:spPr>
          <a:xfrm>
            <a:off x="207682" y="1062243"/>
            <a:ext cx="27267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Pré-Processamento</a:t>
            </a:r>
            <a:endParaRPr/>
          </a:p>
        </p:txBody>
      </p:sp>
      <p:sp>
        <p:nvSpPr>
          <p:cNvPr id="364" name="Google Shape;364;p14"/>
          <p:cNvSpPr txBox="1"/>
          <p:nvPr/>
        </p:nvSpPr>
        <p:spPr>
          <a:xfrm>
            <a:off x="207682" y="3467422"/>
            <a:ext cx="29405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Treinamento ou Teste</a:t>
            </a:r>
            <a:endParaRPr/>
          </a:p>
        </p:txBody>
      </p:sp>
      <p:sp>
        <p:nvSpPr>
          <p:cNvPr id="365" name="Google Shape;365;p14"/>
          <p:cNvSpPr txBox="1"/>
          <p:nvPr/>
        </p:nvSpPr>
        <p:spPr>
          <a:xfrm>
            <a:off x="246743" y="1647064"/>
            <a:ext cx="1183218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Foram utilizadas algumas técnicas para a detecção de todas as vagas no estacionamento, como a detecção de bordas Canny, para detectar todos os contornos na região de interesse, e a transformação da linha, para desenhar linhas em todas as bordas detectadas. Algumas suposições também foram utilizadas nessa etapa</a:t>
            </a:r>
            <a:r>
              <a:rPr i="1" lang="pt-BR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366" name="Google Shape;366;p14"/>
          <p:cNvSpPr txBox="1"/>
          <p:nvPr/>
        </p:nvSpPr>
        <p:spPr>
          <a:xfrm>
            <a:off x="347547" y="4084863"/>
            <a:ext cx="118321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essa etapa foi utilizado uma rede neural convolucional VGG16. Foram usadas as 10 primeiras camadas da rede, também adicionada uma camada de softmax na saída do modelo.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5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Metodologia e Modelos</a:t>
            </a:r>
            <a:endParaRPr/>
          </a:p>
        </p:txBody>
      </p:sp>
      <p:sp>
        <p:nvSpPr>
          <p:cNvPr id="372" name="Google Shape;372;p15"/>
          <p:cNvSpPr txBox="1"/>
          <p:nvPr/>
        </p:nvSpPr>
        <p:spPr>
          <a:xfrm>
            <a:off x="207682" y="1000872"/>
            <a:ext cx="43733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bordas Canny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5"/>
          <p:cNvSpPr txBox="1"/>
          <p:nvPr/>
        </p:nvSpPr>
        <p:spPr>
          <a:xfrm>
            <a:off x="207682" y="1888973"/>
            <a:ext cx="115072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filtro de Canny é um filtro de convolução que usa a primeira derivada. Ele suaviza o ruído e localiza bordas, combinando um operador diferencial com um filtro Gaussiano. </a:t>
            </a:r>
            <a:endParaRPr/>
          </a:p>
        </p:txBody>
      </p:sp>
      <p:pic>
        <p:nvPicPr>
          <p:cNvPr id="374" name="Google Shape;374;p15"/>
          <p:cNvPicPr preferRelativeResize="0"/>
          <p:nvPr/>
        </p:nvPicPr>
        <p:blipFill rotWithShape="1">
          <a:blip r:embed="rId3">
            <a:alphaModFix/>
          </a:blip>
          <a:srcRect b="18439" l="18587" r="11413" t="46762"/>
          <a:stretch/>
        </p:blipFill>
        <p:spPr>
          <a:xfrm>
            <a:off x="1397629" y="3105022"/>
            <a:ext cx="9396741" cy="2626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Metodologia e Modelos</a:t>
            </a:r>
            <a:endParaRPr/>
          </a:p>
        </p:txBody>
      </p:sp>
      <p:sp>
        <p:nvSpPr>
          <p:cNvPr id="380" name="Google Shape;380;p16"/>
          <p:cNvSpPr txBox="1"/>
          <p:nvPr/>
        </p:nvSpPr>
        <p:spPr>
          <a:xfrm>
            <a:off x="207682" y="1000872"/>
            <a:ext cx="33473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Hough Line Transform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6"/>
          <p:cNvSpPr txBox="1"/>
          <p:nvPr/>
        </p:nvSpPr>
        <p:spPr>
          <a:xfrm>
            <a:off x="207681" y="1682596"/>
            <a:ext cx="1150724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transformada de Hough (HT) é um método padrão para detecção de formas que são facilmente parametrizadas (linhas, círculos, elipses, etc.) em imagens computacionais. Em geral, a transformada é aplicada após a imagem sofrer um pré-processamento, comumente a detecção de bordas.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16"/>
          <p:cNvPicPr preferRelativeResize="0"/>
          <p:nvPr/>
        </p:nvPicPr>
        <p:blipFill rotWithShape="1">
          <a:blip r:embed="rId3">
            <a:alphaModFix/>
          </a:blip>
          <a:srcRect b="24523" l="18261" r="11304" t="40575"/>
          <a:stretch/>
        </p:blipFill>
        <p:spPr>
          <a:xfrm>
            <a:off x="1074776" y="3036008"/>
            <a:ext cx="9587222" cy="267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Metodologia e Modelos</a:t>
            </a:r>
            <a:endParaRPr/>
          </a:p>
        </p:txBody>
      </p:sp>
      <p:sp>
        <p:nvSpPr>
          <p:cNvPr id="388" name="Google Shape;388;p17"/>
          <p:cNvSpPr txBox="1"/>
          <p:nvPr/>
        </p:nvSpPr>
        <p:spPr>
          <a:xfrm>
            <a:off x="207682" y="1000872"/>
            <a:ext cx="17780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 VGG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7"/>
          <p:cNvSpPr txBox="1"/>
          <p:nvPr/>
        </p:nvSpPr>
        <p:spPr>
          <a:xfrm>
            <a:off x="207682" y="1602936"/>
            <a:ext cx="1150724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b="0" i="0" lang="pt-BR" sz="1800">
                <a:solidFill>
                  <a:srgbClr val="292929"/>
                </a:solidFill>
                <a:latin typeface="Content"/>
                <a:ea typeface="Content"/>
                <a:cs typeface="Content"/>
                <a:sym typeface="Content"/>
              </a:rPr>
              <a:t>VGG16 é uma arquitetura de rede neural de convolução (CNN) criada em 2014. É considerada uma das excelentes arquiteturas de modelo de visão até hoje, conhecida por ter um grande número de hiperparâmetros</a:t>
            </a:r>
            <a:r>
              <a:rPr b="0" i="0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b="0" i="0" lang="pt-BR" sz="1800">
                <a:solidFill>
                  <a:srgbClr val="292929"/>
                </a:solidFill>
                <a:latin typeface="Content"/>
                <a:ea typeface="Content"/>
                <a:cs typeface="Content"/>
                <a:sym typeface="Content"/>
              </a:rPr>
              <a:t>Esta é uma rede muito grande e tem cerca de 138 milhões (aproximadamente) de parâmetros, com 16 camadas que possuem pesos.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GG16 - Convolutional Network for Classification and Detection" id="390" name="Google Shape;3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661" y="3139882"/>
            <a:ext cx="6206224" cy="349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18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descr="Computer Vision " id="396" name="Google Shape;396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780813"/>
              <a:ext cx="10304585" cy="6075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mputer Vision " id="397" name="Google Shape;397;p18"/>
            <p:cNvPicPr preferRelativeResize="0"/>
            <p:nvPr/>
          </p:nvPicPr>
          <p:blipFill rotWithShape="1">
            <a:blip r:embed="rId4">
              <a:alphaModFix/>
            </a:blip>
            <a:srcRect b="0" l="0" r="81797" t="0"/>
            <a:stretch/>
          </p:blipFill>
          <p:spPr>
            <a:xfrm>
              <a:off x="10304584" y="780812"/>
              <a:ext cx="1887416" cy="6075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Google Shape;398;p18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</p:grpSpPr>
        <p:sp>
          <p:nvSpPr>
            <p:cNvPr id="399" name="Google Shape;399;p18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" name="Google Shape;401;p18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</p:grpSpPr>
        <p:sp>
          <p:nvSpPr>
            <p:cNvPr id="402" name="Google Shape;402;p18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BOA VISTA</a:t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18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/>
          </a:p>
        </p:txBody>
      </p:sp>
      <p:sp>
        <p:nvSpPr>
          <p:cNvPr id="405" name="Google Shape;405;p18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8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8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8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8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8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 sz="3200"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19"/>
          <p:cNvPicPr preferRelativeResize="0"/>
          <p:nvPr/>
        </p:nvPicPr>
        <p:blipFill rotWithShape="1">
          <a:blip r:embed="rId3">
            <a:alphaModFix/>
          </a:blip>
          <a:srcRect b="28548" l="27761" r="46716" t="39994"/>
          <a:stretch/>
        </p:blipFill>
        <p:spPr>
          <a:xfrm>
            <a:off x="393804" y="1536461"/>
            <a:ext cx="3111689" cy="215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9"/>
          <p:cNvPicPr preferRelativeResize="0"/>
          <p:nvPr/>
        </p:nvPicPr>
        <p:blipFill rotWithShape="1">
          <a:blip r:embed="rId4">
            <a:alphaModFix/>
          </a:blip>
          <a:srcRect b="29741" l="27761" r="46716" t="38800"/>
          <a:stretch/>
        </p:blipFill>
        <p:spPr>
          <a:xfrm>
            <a:off x="393803" y="3984354"/>
            <a:ext cx="3111689" cy="215634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9"/>
          <p:cNvSpPr txBox="1"/>
          <p:nvPr/>
        </p:nvSpPr>
        <p:spPr>
          <a:xfrm>
            <a:off x="393804" y="1057352"/>
            <a:ext cx="21241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ACURÁCIA E PERDA</a:t>
            </a:r>
            <a:endParaRPr/>
          </a:p>
        </p:txBody>
      </p:sp>
      <p:sp>
        <p:nvSpPr>
          <p:cNvPr id="419" name="Google Shape;419;p19"/>
          <p:cNvSpPr txBox="1"/>
          <p:nvPr/>
        </p:nvSpPr>
        <p:spPr>
          <a:xfrm>
            <a:off x="3551875" y="1896505"/>
            <a:ext cx="8474472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1/15 - 174s 16s/step - loss: 0.8400 - accuracy: 0.4986 - val_loss: 0.3841 - val_accuracy: 0.7694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2/15 - 16s 1s/step - loss: 0.4389 - accuracy: 0.7593 - val_loss: 0.2215 - val_accuracy: 0.7698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3/15 - 12s 1s/step - loss: 0.3237 - accuracy: 0.8625 - val_loss: 0.1747 - val_accuracy: 0.9061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4/15 - 12s 1s/step - loss: 0.2552 - accuracy: 0.9484 - val_loss: 0.3000 - val_accuracy: 0.9063 </a:t>
            </a:r>
            <a:b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5/15 - 12s 1s/step - loss: 0.1927 - accuracy: 0.9628 - val_loss: 0.1999 - val_accuracy: 0.9105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6/15 - 12s 1s/step - loss: 0.1451 - accuracy: 0.9602 - val_loss: 0.0424 - val_accuracy: 0.9198 </a:t>
            </a:r>
            <a:b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7/15 - 12s 1s/step - loss: 0.1341 - accuracy: 0.9599 - val_loss: 0.1997 - val_accuracy: 0.9252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8/15 - 12s 1s/step - loss: 0.1094 - accuracy: 0.9682 - val_loss: 0.0618 - val_accuracy: 0.9236 </a:t>
            </a:r>
            <a:b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9/15 - 12s 1s/step - loss: 0.0860 - accuracy: 0.9773 - val_loss: 0.1262 - val_accuracy: 0.9250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10/15 - 12s 1s/step - loss: 0.1059 - accuracy: 0.9656 - val_loss: 0.1853 - val_accuracy: 0.9248 </a:t>
            </a:r>
            <a:b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11/15 - 12s 1s/step - loss: 0.0906 - accuracy: 0.9713 - val_loss: 0.1671 - val_accuracy: 0.9259 </a:t>
            </a:r>
            <a:b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12/15 - 12s 1s/step - loss: 0.0639 - accuracy: 0.9828 - val_loss: 0.3599 - val_accuracy: 0.9236 </a:t>
            </a:r>
            <a:b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13/15 - 11s 1s/step - loss: 0.0802 - accuracy: 0.9713 - val_loss: 0.2695 - val_accuracy: 0.9225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14/15 - 12s 1s/step - loss: 0.0688 - accuracy: 0.9773 - val_loss: 0.1628 - val_accuracy: 0.9292 </a:t>
            </a:r>
            <a:b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Epoch 15/15 - 12s 1s/step - loss: 0.0706 - accuracy: 0.9740 - val_loss: 0.4053 - val_accuracy: 0.9326</a:t>
            </a:r>
            <a:endParaRPr sz="16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"/>
          <p:cNvGrpSpPr/>
          <p:nvPr/>
        </p:nvGrpSpPr>
        <p:grpSpPr>
          <a:xfrm>
            <a:off x="-1" y="849051"/>
            <a:ext cx="12192001" cy="6075171"/>
            <a:chOff x="-1" y="780812"/>
            <a:chExt cx="12192001" cy="6075171"/>
          </a:xfrm>
        </p:grpSpPr>
        <p:pic>
          <p:nvPicPr>
            <p:cNvPr descr="Computer Vision " id="111" name="Google Shape;111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780813"/>
              <a:ext cx="10304585" cy="6075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mputer Vision " id="112" name="Google Shape;112;p2"/>
            <p:cNvPicPr preferRelativeResize="0"/>
            <p:nvPr/>
          </p:nvPicPr>
          <p:blipFill rotWithShape="1">
            <a:blip r:embed="rId4">
              <a:alphaModFix/>
            </a:blip>
            <a:srcRect b="0" l="0" r="81797" t="0"/>
            <a:stretch/>
          </p:blipFill>
          <p:spPr>
            <a:xfrm>
              <a:off x="10304584" y="780812"/>
              <a:ext cx="1887416" cy="6075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2"/>
          <p:cNvSpPr txBox="1"/>
          <p:nvPr>
            <p:ph type="title"/>
          </p:nvPr>
        </p:nvSpPr>
        <p:spPr>
          <a:xfrm>
            <a:off x="4362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Visão Computacional</a:t>
            </a:r>
            <a:endParaRPr/>
          </a:p>
        </p:txBody>
      </p:sp>
      <p:grpSp>
        <p:nvGrpSpPr>
          <p:cNvPr id="114" name="Google Shape;114;p2"/>
          <p:cNvGrpSpPr/>
          <p:nvPr/>
        </p:nvGrpSpPr>
        <p:grpSpPr>
          <a:xfrm>
            <a:off x="-4438982" y="48119"/>
            <a:ext cx="14178398" cy="7293488"/>
            <a:chOff x="-6122738" y="-937410"/>
            <a:chExt cx="14178398" cy="7293488"/>
          </a:xfrm>
        </p:grpSpPr>
        <p:sp>
          <p:nvSpPr>
            <p:cNvPr id="115" name="Google Shape;115;p2"/>
            <p:cNvSpPr/>
            <p:nvPr/>
          </p:nvSpPr>
          <p:spPr>
            <a:xfrm>
              <a:off x="-6122738" y="-937410"/>
              <a:ext cx="7293488" cy="7293488"/>
            </a:xfrm>
            <a:prstGeom prst="blockArc">
              <a:avLst>
                <a:gd fmla="val 18900000" name="adj1"/>
                <a:gd fmla="val 2700000" name="adj2"/>
                <a:gd fmla="val 296" name="adj3"/>
              </a:avLst>
            </a:prstGeom>
            <a:noFill/>
            <a:ln cap="flat" cmpd="sng" w="12700">
              <a:solidFill>
                <a:srgbClr val="AEABA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80119" y="246332"/>
              <a:ext cx="7675541" cy="492448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380119" y="246332"/>
              <a:ext cx="7675541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390875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entury Gothic"/>
                <a:buNone/>
              </a:pPr>
              <a:r>
                <a:rPr b="0" i="0" lang="pt-BR" sz="25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Motivação</a:t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2339" y="184776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AEABA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26075" y="985438"/>
              <a:ext cx="7229585" cy="492448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826075" y="985438"/>
              <a:ext cx="7229585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390875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entury Gothic"/>
                <a:buNone/>
              </a:pPr>
              <a:r>
                <a:rPr b="0" i="0" lang="pt-BR" sz="25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Base de dados</a:t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18295" y="923882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70457" y="1724003"/>
              <a:ext cx="6985203" cy="492448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1070457" y="1724003"/>
              <a:ext cx="6985203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390875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entury Gothic"/>
                <a:buNone/>
              </a:pPr>
              <a:r>
                <a:rPr b="0" i="0" lang="pt-BR" sz="25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Fluxo de Desenvolvimento</a:t>
              </a:r>
              <a:endParaRPr b="0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62677" y="1662447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AEABA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148486" y="2463109"/>
              <a:ext cx="6907174" cy="492448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1148486" y="2463109"/>
              <a:ext cx="6907174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390875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entury Gothic"/>
                <a:buNone/>
              </a:pPr>
              <a:r>
                <a:rPr b="0" i="0" lang="pt-BR" sz="25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Metodologia e Modelos</a:t>
              </a:r>
              <a:endParaRPr b="0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40706" y="2401553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AEABA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0457" y="3202215"/>
              <a:ext cx="6985203" cy="492448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1070457" y="3202215"/>
              <a:ext cx="6985203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390875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entury Gothic"/>
                <a:buNone/>
              </a:pPr>
              <a:r>
                <a:rPr b="0" i="0" lang="pt-BR" sz="25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Resultados</a:t>
              </a:r>
              <a:endParaRPr b="0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62677" y="3140659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26075" y="3940779"/>
              <a:ext cx="7229585" cy="492448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826075" y="3940779"/>
              <a:ext cx="7229585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390875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entury Gothic"/>
                <a:buNone/>
              </a:pPr>
              <a:r>
                <a:rPr b="0" i="0" lang="pt-BR" sz="25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Métricas e Validação</a:t>
              </a:r>
              <a:endParaRPr b="0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8295" y="3879223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AEABA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80119" y="4679885"/>
              <a:ext cx="7675541" cy="492448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 txBox="1"/>
            <p:nvPr/>
          </p:nvSpPr>
          <p:spPr>
            <a:xfrm>
              <a:off x="380119" y="4679885"/>
              <a:ext cx="7675541" cy="492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390875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pt-BR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Adições ao projeto</a:t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2339" y="4618329"/>
              <a:ext cx="615560" cy="61556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AEABA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20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descr="Computer Vision " id="425" name="Google Shape;42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780813"/>
              <a:ext cx="10304585" cy="6075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mputer Vision " id="426" name="Google Shape;426;p20"/>
            <p:cNvPicPr preferRelativeResize="0"/>
            <p:nvPr/>
          </p:nvPicPr>
          <p:blipFill rotWithShape="1">
            <a:blip r:embed="rId4">
              <a:alphaModFix/>
            </a:blip>
            <a:srcRect b="0" l="0" r="81797" t="0"/>
            <a:stretch/>
          </p:blipFill>
          <p:spPr>
            <a:xfrm>
              <a:off x="10304584" y="780812"/>
              <a:ext cx="1887416" cy="6075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" name="Google Shape;427;p20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</p:grpSpPr>
        <p:sp>
          <p:nvSpPr>
            <p:cNvPr id="428" name="Google Shape;428;p20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20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</p:grpSpPr>
        <p:sp>
          <p:nvSpPr>
            <p:cNvPr id="431" name="Google Shape;431;p20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BOA VISTA</a:t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20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Métricas e Validação</a:t>
            </a:r>
            <a:endParaRPr/>
          </a:p>
        </p:txBody>
      </p:sp>
      <p:sp>
        <p:nvSpPr>
          <p:cNvPr id="434" name="Google Shape;434;p20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0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0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 sz="3200">
                <a:latin typeface="Century Gothic"/>
                <a:ea typeface="Century Gothic"/>
                <a:cs typeface="Century Gothic"/>
                <a:sym typeface="Century Gothic"/>
              </a:rPr>
              <a:t>Métricas e Validação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 b="13902" l="21364" r="15341" t="54345"/>
          <a:stretch/>
        </p:blipFill>
        <p:spPr>
          <a:xfrm>
            <a:off x="302577" y="1844396"/>
            <a:ext cx="5793423" cy="163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1"/>
          <p:cNvPicPr preferRelativeResize="0"/>
          <p:nvPr/>
        </p:nvPicPr>
        <p:blipFill rotWithShape="1">
          <a:blip r:embed="rId4">
            <a:alphaModFix/>
          </a:blip>
          <a:srcRect b="28271" l="20569" r="15227" t="33729"/>
          <a:stretch/>
        </p:blipFill>
        <p:spPr>
          <a:xfrm>
            <a:off x="302577" y="3636359"/>
            <a:ext cx="5847700" cy="194578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1"/>
          <p:cNvSpPr txBox="1"/>
          <p:nvPr/>
        </p:nvSpPr>
        <p:spPr>
          <a:xfrm>
            <a:off x="302578" y="1275857"/>
            <a:ext cx="8106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SOBEL</a:t>
            </a:r>
            <a:endParaRPr/>
          </a:p>
        </p:txBody>
      </p:sp>
      <p:sp>
        <p:nvSpPr>
          <p:cNvPr id="448" name="Google Shape;448;p21"/>
          <p:cNvSpPr txBox="1"/>
          <p:nvPr/>
        </p:nvSpPr>
        <p:spPr>
          <a:xfrm>
            <a:off x="6263640" y="2828835"/>
            <a:ext cx="57934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Foi utilizado a técnica de detecção de bordas Sobel. O método não se mostrou eficiente, pois como mostrado na segunda imagem a técnica detectou colunas inexistentes, o que causou falhas no restante do código.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2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 sz="3200">
                <a:latin typeface="Century Gothic"/>
                <a:ea typeface="Century Gothic"/>
                <a:cs typeface="Century Gothic"/>
                <a:sym typeface="Century Gothic"/>
              </a:rPr>
              <a:t>Métricas e Validação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2"/>
          <p:cNvSpPr txBox="1"/>
          <p:nvPr/>
        </p:nvSpPr>
        <p:spPr>
          <a:xfrm>
            <a:off x="302578" y="1275857"/>
            <a:ext cx="1208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PREWITT</a:t>
            </a:r>
            <a:endParaRPr/>
          </a:p>
        </p:txBody>
      </p:sp>
      <p:sp>
        <p:nvSpPr>
          <p:cNvPr id="455" name="Google Shape;455;p22"/>
          <p:cNvSpPr txBox="1"/>
          <p:nvPr/>
        </p:nvSpPr>
        <p:spPr>
          <a:xfrm>
            <a:off x="6263640" y="2789817"/>
            <a:ext cx="57934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Foi utilizado a técnica de detecção de bordas Prewitt. O método não se mostrou eficiente, pois como mostrado na segunda imagem a técnica detectou colunas inexistentes, o que causou falhas no restante do código.</a:t>
            </a:r>
            <a:endParaRPr/>
          </a:p>
        </p:txBody>
      </p:sp>
      <p:pic>
        <p:nvPicPr>
          <p:cNvPr id="456" name="Google Shape;456;p22"/>
          <p:cNvPicPr preferRelativeResize="0"/>
          <p:nvPr/>
        </p:nvPicPr>
        <p:blipFill rotWithShape="1">
          <a:blip r:embed="rId3">
            <a:alphaModFix/>
          </a:blip>
          <a:srcRect b="13314" l="21364" r="15670" t="54750"/>
          <a:stretch/>
        </p:blipFill>
        <p:spPr>
          <a:xfrm>
            <a:off x="302577" y="1764055"/>
            <a:ext cx="5702066" cy="162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2"/>
          <p:cNvPicPr preferRelativeResize="0"/>
          <p:nvPr/>
        </p:nvPicPr>
        <p:blipFill rotWithShape="1">
          <a:blip r:embed="rId4">
            <a:alphaModFix/>
          </a:blip>
          <a:srcRect b="24027" l="20454" r="15670" t="37570"/>
          <a:stretch/>
        </p:blipFill>
        <p:spPr>
          <a:xfrm>
            <a:off x="281330" y="3508848"/>
            <a:ext cx="5723313" cy="193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3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descr="Computer Vision " id="463" name="Google Shape;463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780813"/>
              <a:ext cx="10304585" cy="6075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mputer Vision " id="464" name="Google Shape;464;p23"/>
            <p:cNvPicPr preferRelativeResize="0"/>
            <p:nvPr/>
          </p:nvPicPr>
          <p:blipFill rotWithShape="1">
            <a:blip r:embed="rId4">
              <a:alphaModFix/>
            </a:blip>
            <a:srcRect b="0" l="0" r="81797" t="0"/>
            <a:stretch/>
          </p:blipFill>
          <p:spPr>
            <a:xfrm>
              <a:off x="10304584" y="780812"/>
              <a:ext cx="1887416" cy="6075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23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</p:grpSpPr>
        <p:sp>
          <p:nvSpPr>
            <p:cNvPr id="466" name="Google Shape;466;p23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" name="Google Shape;468;p23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</p:grpSpPr>
        <p:sp>
          <p:nvSpPr>
            <p:cNvPr id="469" name="Google Shape;469;p23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BOA VISTA</a:t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23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Adições ao projeto</a:t>
            </a:r>
            <a:endParaRPr/>
          </a:p>
        </p:txBody>
      </p:sp>
      <p:sp>
        <p:nvSpPr>
          <p:cNvPr id="472" name="Google Shape;472;p23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3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3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3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3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3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4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Adições ao projeto</a:t>
            </a:r>
            <a:endParaRPr/>
          </a:p>
        </p:txBody>
      </p:sp>
      <p:pic>
        <p:nvPicPr>
          <p:cNvPr id="483" name="Google Shape;4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387" y="2903854"/>
            <a:ext cx="11503226" cy="33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4"/>
          <p:cNvSpPr txBox="1"/>
          <p:nvPr/>
        </p:nvSpPr>
        <p:spPr>
          <a:xfrm>
            <a:off x="326571" y="1105482"/>
            <a:ext cx="6604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ADIÇÃO DE LABELS NA IMAGEM</a:t>
            </a:r>
            <a:endParaRPr/>
          </a:p>
        </p:txBody>
      </p:sp>
      <p:sp>
        <p:nvSpPr>
          <p:cNvPr id="485" name="Google Shape;485;p24"/>
          <p:cNvSpPr txBox="1"/>
          <p:nvPr/>
        </p:nvSpPr>
        <p:spPr>
          <a:xfrm>
            <a:off x="326571" y="1739065"/>
            <a:ext cx="113517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Foram adicionados as métricas de percentual de vagas livres e ocupadas;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Alteração das labels Avaliable (Disponíveis) e adição da label Ocupadas.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Adições ao projeto</a:t>
            </a:r>
            <a:endParaRPr/>
          </a:p>
        </p:txBody>
      </p:sp>
      <p:sp>
        <p:nvSpPr>
          <p:cNvPr id="491" name="Google Shape;491;p25"/>
          <p:cNvSpPr txBox="1"/>
          <p:nvPr/>
        </p:nvSpPr>
        <p:spPr>
          <a:xfrm>
            <a:off x="326571" y="1145257"/>
            <a:ext cx="6604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IDENTIFICANDO VAGAS NO BRADESCO</a:t>
            </a:r>
            <a:endParaRPr/>
          </a:p>
        </p:txBody>
      </p:sp>
      <p:pic>
        <p:nvPicPr>
          <p:cNvPr id="492" name="Google Shape;492;p25"/>
          <p:cNvPicPr preferRelativeResize="0"/>
          <p:nvPr/>
        </p:nvPicPr>
        <p:blipFill rotWithShape="1">
          <a:blip r:embed="rId3">
            <a:alphaModFix/>
          </a:blip>
          <a:srcRect b="24432" l="18261" r="11087" t="43281"/>
          <a:stretch/>
        </p:blipFill>
        <p:spPr>
          <a:xfrm>
            <a:off x="1172921" y="2986306"/>
            <a:ext cx="9846155" cy="252970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5"/>
          <p:cNvSpPr txBox="1"/>
          <p:nvPr/>
        </p:nvSpPr>
        <p:spPr>
          <a:xfrm>
            <a:off x="1466495" y="5572307"/>
            <a:ext cx="35383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ESTACIONAMENTO PRÓXIMO AO PRÉDIO CINZA</a:t>
            </a:r>
            <a:endParaRPr/>
          </a:p>
        </p:txBody>
      </p:sp>
      <p:sp>
        <p:nvSpPr>
          <p:cNvPr id="494" name="Google Shape;494;p25"/>
          <p:cNvSpPr txBox="1"/>
          <p:nvPr/>
        </p:nvSpPr>
        <p:spPr>
          <a:xfrm>
            <a:off x="6655557" y="5516010"/>
            <a:ext cx="35383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ESTACIONAMENTO PRÓXIMO AO BRADESCO PRIME</a:t>
            </a:r>
            <a:endParaRPr/>
          </a:p>
        </p:txBody>
      </p:sp>
      <p:sp>
        <p:nvSpPr>
          <p:cNvPr id="495" name="Google Shape;495;p25"/>
          <p:cNvSpPr txBox="1"/>
          <p:nvPr/>
        </p:nvSpPr>
        <p:spPr>
          <a:xfrm>
            <a:off x="326571" y="1683513"/>
            <a:ext cx="113517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Foi utilizado a ferramenta Google Earth para captura das imagens;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imagens representam 2 localizações do Bradesco Cidade de Deus;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Imagens com baixa resolução e pouca informação para o algoritmo.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Adições ao projeto</a:t>
            </a:r>
            <a:endParaRPr/>
          </a:p>
        </p:txBody>
      </p:sp>
      <p:sp>
        <p:nvSpPr>
          <p:cNvPr id="501" name="Google Shape;501;p26"/>
          <p:cNvSpPr txBox="1"/>
          <p:nvPr/>
        </p:nvSpPr>
        <p:spPr>
          <a:xfrm>
            <a:off x="326571" y="1155151"/>
            <a:ext cx="6604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CONVERSÃO PARA ESCALA DE CINZA</a:t>
            </a:r>
            <a:endParaRPr/>
          </a:p>
        </p:txBody>
      </p:sp>
      <p:pic>
        <p:nvPicPr>
          <p:cNvPr id="502" name="Google Shape;502;p26"/>
          <p:cNvPicPr preferRelativeResize="0"/>
          <p:nvPr/>
        </p:nvPicPr>
        <p:blipFill rotWithShape="1">
          <a:blip r:embed="rId3">
            <a:alphaModFix/>
          </a:blip>
          <a:srcRect b="26172" l="18151" r="11195" t="41929"/>
          <a:stretch/>
        </p:blipFill>
        <p:spPr>
          <a:xfrm>
            <a:off x="326571" y="2798271"/>
            <a:ext cx="6744111" cy="17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6"/>
          <p:cNvSpPr txBox="1"/>
          <p:nvPr/>
        </p:nvSpPr>
        <p:spPr>
          <a:xfrm>
            <a:off x="326571" y="1782143"/>
            <a:ext cx="113517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Conversão da imagem RGB para cinza, para facilitar a aplicação de algoritmos na imagem;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Comparação com a conversão feita no projeto original.</a:t>
            </a:r>
            <a:endParaRPr/>
          </a:p>
        </p:txBody>
      </p:sp>
      <p:pic>
        <p:nvPicPr>
          <p:cNvPr id="504" name="Google Shape;504;p26"/>
          <p:cNvPicPr preferRelativeResize="0"/>
          <p:nvPr/>
        </p:nvPicPr>
        <p:blipFill rotWithShape="1">
          <a:blip r:embed="rId4">
            <a:alphaModFix/>
          </a:blip>
          <a:srcRect b="9831" l="18246" r="11229" t="54926"/>
          <a:stretch/>
        </p:blipFill>
        <p:spPr>
          <a:xfrm>
            <a:off x="326570" y="4656858"/>
            <a:ext cx="6744111" cy="189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Adições ao projeto</a:t>
            </a:r>
            <a:endParaRPr/>
          </a:p>
        </p:txBody>
      </p:sp>
      <p:sp>
        <p:nvSpPr>
          <p:cNvPr id="510" name="Google Shape;510;p27"/>
          <p:cNvSpPr txBox="1"/>
          <p:nvPr/>
        </p:nvSpPr>
        <p:spPr>
          <a:xfrm>
            <a:off x="326571" y="1251255"/>
            <a:ext cx="6604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CANNY</a:t>
            </a:r>
            <a:endParaRPr/>
          </a:p>
        </p:txBody>
      </p:sp>
      <p:sp>
        <p:nvSpPr>
          <p:cNvPr id="511" name="Google Shape;511;p27"/>
          <p:cNvSpPr txBox="1"/>
          <p:nvPr/>
        </p:nvSpPr>
        <p:spPr>
          <a:xfrm>
            <a:off x="326571" y="1898149"/>
            <a:ext cx="113517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do algoritmo Canny nas imagens do estacionamento do Bradesco;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Informações relevantes na primeira imagem;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Informações inconclusivas na segunda imagem.</a:t>
            </a:r>
            <a:endParaRPr/>
          </a:p>
        </p:txBody>
      </p:sp>
      <p:pic>
        <p:nvPicPr>
          <p:cNvPr id="512" name="Google Shape;512;p27"/>
          <p:cNvPicPr preferRelativeResize="0"/>
          <p:nvPr/>
        </p:nvPicPr>
        <p:blipFill rotWithShape="1">
          <a:blip r:embed="rId3">
            <a:alphaModFix/>
          </a:blip>
          <a:srcRect b="27352" l="18358" r="11455" t="40990"/>
          <a:stretch/>
        </p:blipFill>
        <p:spPr>
          <a:xfrm>
            <a:off x="997324" y="3286628"/>
            <a:ext cx="10010238" cy="253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8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Adições ao projeto</a:t>
            </a:r>
            <a:endParaRPr/>
          </a:p>
        </p:txBody>
      </p:sp>
      <p:sp>
        <p:nvSpPr>
          <p:cNvPr id="518" name="Google Shape;518;p28"/>
          <p:cNvSpPr txBox="1"/>
          <p:nvPr/>
        </p:nvSpPr>
        <p:spPr>
          <a:xfrm>
            <a:off x="326571" y="1264507"/>
            <a:ext cx="6604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ÁREA DE INTERESSE</a:t>
            </a:r>
            <a:endParaRPr/>
          </a:p>
        </p:txBody>
      </p:sp>
      <p:pic>
        <p:nvPicPr>
          <p:cNvPr id="519" name="Google Shape;519;p28"/>
          <p:cNvPicPr preferRelativeResize="0"/>
          <p:nvPr/>
        </p:nvPicPr>
        <p:blipFill rotWithShape="1">
          <a:blip r:embed="rId3">
            <a:alphaModFix/>
          </a:blip>
          <a:srcRect b="32939" l="18044" r="11413" t="35161"/>
          <a:stretch/>
        </p:blipFill>
        <p:spPr>
          <a:xfrm>
            <a:off x="681413" y="3236572"/>
            <a:ext cx="10419310" cy="26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8"/>
          <p:cNvSpPr txBox="1"/>
          <p:nvPr/>
        </p:nvSpPr>
        <p:spPr>
          <a:xfrm>
            <a:off x="326571" y="1898149"/>
            <a:ext cx="113517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da máscara para identificação da área de interesse nas imagens;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Falha no reconhecimento pelo algoritmo.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9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Adições ao projeto</a:t>
            </a:r>
            <a:endParaRPr/>
          </a:p>
        </p:txBody>
      </p:sp>
      <p:sp>
        <p:nvSpPr>
          <p:cNvPr id="526" name="Google Shape;526;p29"/>
          <p:cNvSpPr txBox="1"/>
          <p:nvPr/>
        </p:nvSpPr>
        <p:spPr>
          <a:xfrm>
            <a:off x="408457" y="1150999"/>
            <a:ext cx="6604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NUMERO DE COLUNAS</a:t>
            </a:r>
            <a:endParaRPr/>
          </a:p>
        </p:txBody>
      </p:sp>
      <p:pic>
        <p:nvPicPr>
          <p:cNvPr id="527" name="Google Shape;527;p29"/>
          <p:cNvPicPr preferRelativeResize="0"/>
          <p:nvPr/>
        </p:nvPicPr>
        <p:blipFill rotWithShape="1">
          <a:blip r:embed="rId3">
            <a:alphaModFix/>
          </a:blip>
          <a:srcRect b="24432" l="17391" r="10108" t="36944"/>
          <a:stretch/>
        </p:blipFill>
        <p:spPr>
          <a:xfrm>
            <a:off x="544935" y="3016155"/>
            <a:ext cx="10426825" cy="31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9"/>
          <p:cNvSpPr txBox="1"/>
          <p:nvPr/>
        </p:nvSpPr>
        <p:spPr>
          <a:xfrm>
            <a:off x="420128" y="1628054"/>
            <a:ext cx="105516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Contagem das fileiras de vagas no estacionamento;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Falha na identificação espacial das colunas;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 encontrou um número reduzido de colunas.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3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descr="Computer Vision " id="142" name="Google Shape;142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780813"/>
              <a:ext cx="10304585" cy="6075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mputer Vision " id="143" name="Google Shape;143;p3"/>
            <p:cNvPicPr preferRelativeResize="0"/>
            <p:nvPr/>
          </p:nvPicPr>
          <p:blipFill rotWithShape="1">
            <a:blip r:embed="rId4">
              <a:alphaModFix/>
            </a:blip>
            <a:srcRect b="0" l="0" r="81797" t="0"/>
            <a:stretch/>
          </p:blipFill>
          <p:spPr>
            <a:xfrm>
              <a:off x="10304584" y="780812"/>
              <a:ext cx="1887416" cy="6075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3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</p:grpSpPr>
        <p:sp>
          <p:nvSpPr>
            <p:cNvPr id="145" name="Google Shape;145;p3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</p:grpSpPr>
        <p:sp>
          <p:nvSpPr>
            <p:cNvPr id="148" name="Google Shape;148;p3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BOA VISTA</a:t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Motivação</a:t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 sz="3200">
                <a:latin typeface="Century Gothic"/>
                <a:ea typeface="Century Gothic"/>
                <a:cs typeface="Century Gothic"/>
                <a:sym typeface="Century Gothic"/>
              </a:rPr>
              <a:t>Motivação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207682" y="3777734"/>
            <a:ext cx="12809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207682" y="1000872"/>
            <a:ext cx="19160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Cenário Atual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207682" y="4375369"/>
            <a:ext cx="678946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Desenvolver uma aplicação para monitoramento em tempo real de vagas no estacionamento das agências do Bradesco, utilizando técnicas e ferramentas de visão computacional, para facilitar o trafego de carros, bem como a identificação por parte de funcionários e segurança.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207682" y="1559301"/>
            <a:ext cx="605595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Ausência de uma plataforma ou software que faça o controle de vagas disponíveis no estacionamento, causando atraso dos funcionários na identificação de espaços livres.</a:t>
            </a:r>
            <a:endParaRPr/>
          </a:p>
        </p:txBody>
      </p:sp>
      <p:pic>
        <p:nvPicPr>
          <p:cNvPr id="166" name="Google Shape;1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0451" y="4375369"/>
            <a:ext cx="3542683" cy="1995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te De Estacionamento Cheio Imagem de Stock - Imagem de fileira ..." id="167" name="Google Shape;16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0451" y="1055657"/>
            <a:ext cx="3542682" cy="19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5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descr="Computer Vision " id="173" name="Google Shape;17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780813"/>
              <a:ext cx="10304585" cy="6075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mputer Vision " id="174" name="Google Shape;174;p5"/>
            <p:cNvPicPr preferRelativeResize="0"/>
            <p:nvPr/>
          </p:nvPicPr>
          <p:blipFill rotWithShape="1">
            <a:blip r:embed="rId4">
              <a:alphaModFix/>
            </a:blip>
            <a:srcRect b="0" l="0" r="81797" t="0"/>
            <a:stretch/>
          </p:blipFill>
          <p:spPr>
            <a:xfrm>
              <a:off x="10304584" y="780812"/>
              <a:ext cx="1887416" cy="6075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" name="Google Shape;175;p5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</p:grpSpPr>
        <p:sp>
          <p:nvSpPr>
            <p:cNvPr id="176" name="Google Shape;176;p5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5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</p:grpSpPr>
        <p:sp>
          <p:nvSpPr>
            <p:cNvPr id="179" name="Google Shape;179;p5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BOA VISTA</a:t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</a:t>
            </a:r>
            <a:endParaRPr/>
          </a:p>
        </p:txBody>
      </p:sp>
      <p:sp>
        <p:nvSpPr>
          <p:cNvPr id="182" name="Google Shape;182;p5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 sz="3200">
                <a:latin typeface="Century Gothic"/>
                <a:ea typeface="Century Gothic"/>
                <a:cs typeface="Century Gothic"/>
                <a:sym typeface="Century Gothic"/>
              </a:rPr>
              <a:t>Base de Dados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207682" y="1062243"/>
            <a:ext cx="44822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Contexto da(s) Base(s) de Dado(s)</a:t>
            </a:r>
            <a:endParaRPr/>
          </a:p>
        </p:txBody>
      </p:sp>
      <p:sp>
        <p:nvSpPr>
          <p:cNvPr id="194" name="Google Shape;194;p6"/>
          <p:cNvSpPr txBox="1"/>
          <p:nvPr/>
        </p:nvSpPr>
        <p:spPr>
          <a:xfrm>
            <a:off x="207682" y="1523908"/>
            <a:ext cx="6725381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formada por imagens de carros e do estacionamento. São 545 imagens, divididas em treino, teste e identificação de vagas, que seguem um tamanho médio de 60x30 e 1280x720, respectivamente, todas no formato .jpg. As imagens são do aeroporto de LA, capturadas de uma vista aérea por um drone;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base de treino é formada por e 381 imagens, divididas em 96 vagas vazias e 285 vagas ocupadas, de tamanho total 522 KB. A base de treino é constituída por 164 imagens para teste, divididas em 38 vagas vazias e 126 ocupadas, de tamanho total  227 KB.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Links das bases de dados: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https://github.com/priya-dwivedi/Deep-Learning/tree/master/parking_spots_detector/test_images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https://github.com/priya-dwivedi/Deep-Learning/tree/master/parking_spots_detector/train_data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&#10;" id="195" name="Google Shape;1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3662" y="1386173"/>
            <a:ext cx="3194547" cy="179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3595" y="3449401"/>
            <a:ext cx="992173" cy="45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8628" y="3924565"/>
            <a:ext cx="962106" cy="45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7"/>
          <p:cNvGrpSpPr/>
          <p:nvPr/>
        </p:nvGrpSpPr>
        <p:grpSpPr>
          <a:xfrm>
            <a:off x="0" y="-34209"/>
            <a:ext cx="12229121" cy="6910140"/>
            <a:chOff x="-1" y="780812"/>
            <a:chExt cx="12192001" cy="6075171"/>
          </a:xfrm>
        </p:grpSpPr>
        <p:pic>
          <p:nvPicPr>
            <p:cNvPr descr="Computer Vision " id="203" name="Google Shape;203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780813"/>
              <a:ext cx="10304585" cy="6075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mputer Vision " id="204" name="Google Shape;204;p7"/>
            <p:cNvPicPr preferRelativeResize="0"/>
            <p:nvPr/>
          </p:nvPicPr>
          <p:blipFill rotWithShape="1">
            <a:blip r:embed="rId4">
              <a:alphaModFix/>
            </a:blip>
            <a:srcRect b="0" l="0" r="81797" t="0"/>
            <a:stretch/>
          </p:blipFill>
          <p:spPr>
            <a:xfrm>
              <a:off x="10304584" y="780812"/>
              <a:ext cx="1887416" cy="6075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7"/>
          <p:cNvGrpSpPr/>
          <p:nvPr/>
        </p:nvGrpSpPr>
        <p:grpSpPr>
          <a:xfrm>
            <a:off x="789709" y="3050931"/>
            <a:ext cx="11279199" cy="1283677"/>
            <a:chOff x="888023" y="3050931"/>
            <a:chExt cx="11303977" cy="1002323"/>
          </a:xfrm>
        </p:grpSpPr>
        <p:sp>
          <p:nvSpPr>
            <p:cNvPr id="206" name="Google Shape;206;p7"/>
            <p:cNvSpPr/>
            <p:nvPr/>
          </p:nvSpPr>
          <p:spPr>
            <a:xfrm>
              <a:off x="888023" y="3050931"/>
              <a:ext cx="11303977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  <a:effectLst>
              <a:outerShdw blurRad="50800" sx="101000" rotWithShape="0" algn="ctr" dir="5400000" dist="50800" sy="101000">
                <a:srgbClr val="000000">
                  <a:alpha val="4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7"/>
          <p:cNvGrpSpPr/>
          <p:nvPr/>
        </p:nvGrpSpPr>
        <p:grpSpPr>
          <a:xfrm>
            <a:off x="1014360" y="3050931"/>
            <a:ext cx="11177639" cy="1283677"/>
            <a:chOff x="784374" y="3050931"/>
            <a:chExt cx="11407626" cy="1002323"/>
          </a:xfrm>
        </p:grpSpPr>
        <p:sp>
          <p:nvSpPr>
            <p:cNvPr id="209" name="Google Shape;209;p7"/>
            <p:cNvSpPr/>
            <p:nvPr/>
          </p:nvSpPr>
          <p:spPr>
            <a:xfrm>
              <a:off x="784374" y="3050931"/>
              <a:ext cx="11407626" cy="1002323"/>
            </a:xfrm>
            <a:prstGeom prst="parallelogram">
              <a:avLst>
                <a:gd fmla="val 128329" name="adj"/>
              </a:avLst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BOA VISTA</a:t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7649308" y="3050931"/>
              <a:ext cx="4542692" cy="1002323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7"/>
          <p:cNvSpPr txBox="1"/>
          <p:nvPr/>
        </p:nvSpPr>
        <p:spPr>
          <a:xfrm>
            <a:off x="3442588" y="3341759"/>
            <a:ext cx="84268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de Desenvolvimento</a:t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2789153" y="3049955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3033628" y="3048978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3253435" y="3050932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3608920" y="3053864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2878458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2948223" y="3046046"/>
            <a:ext cx="1671786" cy="1283676"/>
          </a:xfrm>
          <a:prstGeom prst="parallelogram">
            <a:avLst>
              <a:gd fmla="val 1278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de Desenvolvimento</a:t>
            </a:r>
            <a:endParaRPr/>
          </a:p>
        </p:txBody>
      </p:sp>
      <p:sp>
        <p:nvSpPr>
          <p:cNvPr id="223" name="Google Shape;223;p8"/>
          <p:cNvSpPr/>
          <p:nvPr/>
        </p:nvSpPr>
        <p:spPr>
          <a:xfrm>
            <a:off x="821635" y="2623930"/>
            <a:ext cx="1802296" cy="94090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9667462" y="2619257"/>
            <a:ext cx="1802296" cy="94090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3525078" y="2623929"/>
            <a:ext cx="1802296" cy="94090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6535138" y="2619258"/>
            <a:ext cx="1802296" cy="94090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885734" y="2766543"/>
            <a:ext cx="16740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IDENTIFICAÇÃO DAS VAGAS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3617844" y="2747125"/>
            <a:ext cx="15872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TREINO E TESTE DA CNN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6589055" y="2791555"/>
            <a:ext cx="16944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EM TEMPO REAL</a:t>
            </a:r>
            <a:endParaRPr/>
          </a:p>
        </p:txBody>
      </p:sp>
      <p:sp>
        <p:nvSpPr>
          <p:cNvPr id="230" name="Google Shape;230;p8"/>
          <p:cNvSpPr txBox="1"/>
          <p:nvPr/>
        </p:nvSpPr>
        <p:spPr>
          <a:xfrm>
            <a:off x="9743662" y="2791555"/>
            <a:ext cx="16498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ACURÁCIA DO MODELO</a:t>
            </a:r>
            <a:endParaRPr/>
          </a:p>
        </p:txBody>
      </p:sp>
      <p:cxnSp>
        <p:nvCxnSpPr>
          <p:cNvPr id="231" name="Google Shape;231;p8"/>
          <p:cNvCxnSpPr>
            <a:stCxn id="223" idx="3"/>
            <a:endCxn id="225" idx="1"/>
          </p:cNvCxnSpPr>
          <p:nvPr/>
        </p:nvCxnSpPr>
        <p:spPr>
          <a:xfrm>
            <a:off x="2623931" y="3094383"/>
            <a:ext cx="901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" name="Google Shape;232;p8"/>
          <p:cNvCxnSpPr>
            <a:stCxn id="225" idx="3"/>
            <a:endCxn id="226" idx="1"/>
          </p:cNvCxnSpPr>
          <p:nvPr/>
        </p:nvCxnSpPr>
        <p:spPr>
          <a:xfrm flipH="1" rot="10800000">
            <a:off x="5327374" y="3089581"/>
            <a:ext cx="1207800" cy="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3" name="Google Shape;233;p8"/>
          <p:cNvCxnSpPr>
            <a:stCxn id="226" idx="3"/>
            <a:endCxn id="224" idx="1"/>
          </p:cNvCxnSpPr>
          <p:nvPr/>
        </p:nvCxnSpPr>
        <p:spPr>
          <a:xfrm>
            <a:off x="8337434" y="308971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4" name="Google Shape;234;p8"/>
          <p:cNvSpPr txBox="1"/>
          <p:nvPr/>
        </p:nvSpPr>
        <p:spPr>
          <a:xfrm>
            <a:off x="3881390" y="3638048"/>
            <a:ext cx="10601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 10 min</a:t>
            </a:r>
            <a:endParaRPr/>
          </a:p>
        </p:txBody>
      </p:sp>
      <p:sp>
        <p:nvSpPr>
          <p:cNvPr id="235" name="Google Shape;235;p8"/>
          <p:cNvSpPr txBox="1"/>
          <p:nvPr/>
        </p:nvSpPr>
        <p:spPr>
          <a:xfrm>
            <a:off x="1192696" y="3638048"/>
            <a:ext cx="10601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 5 min</a:t>
            </a:r>
            <a:endParaRPr/>
          </a:p>
        </p:txBody>
      </p:sp>
      <p:sp>
        <p:nvSpPr>
          <p:cNvPr id="236" name="Google Shape;236;p8"/>
          <p:cNvSpPr txBox="1"/>
          <p:nvPr/>
        </p:nvSpPr>
        <p:spPr>
          <a:xfrm>
            <a:off x="6906199" y="3638048"/>
            <a:ext cx="10601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 5 min</a:t>
            </a:r>
            <a:endParaRPr/>
          </a:p>
        </p:txBody>
      </p:sp>
      <p:sp>
        <p:nvSpPr>
          <p:cNvPr id="237" name="Google Shape;237;p8"/>
          <p:cNvSpPr txBox="1"/>
          <p:nvPr/>
        </p:nvSpPr>
        <p:spPr>
          <a:xfrm>
            <a:off x="10038522" y="3638048"/>
            <a:ext cx="10601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 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 10 min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>
            <p:ph type="title"/>
          </p:nvPr>
        </p:nvSpPr>
        <p:spPr>
          <a:xfrm>
            <a:off x="207682" y="53790"/>
            <a:ext cx="6055958" cy="727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7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</a:pPr>
            <a:r>
              <a:rPr lang="pt-BR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de Desenvolvimento</a:t>
            </a:r>
            <a:endParaRPr/>
          </a:p>
        </p:txBody>
      </p:sp>
      <p:sp>
        <p:nvSpPr>
          <p:cNvPr id="243" name="Google Shape;243;p9"/>
          <p:cNvSpPr txBox="1"/>
          <p:nvPr/>
        </p:nvSpPr>
        <p:spPr>
          <a:xfrm>
            <a:off x="203232" y="1429143"/>
            <a:ext cx="11785535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1ª ETAPA - Trabalhamos na identificação das vagas do estacionamento, desconsiderando o preenchimento ou não das vagas, aplicando técnicas como filtros detectores de bordas. Utilizou-se em um primeiro momento o Python 3.5 na máquina local. Depois migramos para o Google Colab;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2ª ETAPA - Utilizamos uma rede neural convolucional para o treino e teste da base de dados, possibilitando identificar as vagas vazias e preenchidas. Utilizou-se a ferramenta Google Colab, devido a necessidade de trabalho com GPU;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ETAPA - Aplicamos o algoritmo para o teste em tempo real, utilizando um vídeo capturado do fluxo de carros no estacionamento, para validar o algoritmo. Foi utilizado em um primeiro momento o Python 3.5 na máquina local. Depois migramos para o Google Colab;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4ª ETAPA - Verificamos a acurácia do modelo testado, usando a ferramenta Google Colab.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2020-05-01T23:29:36Z</dcterms:created>
  <dc:creator>Juan Valdivia Guevara</dc:creator>
</cp:coreProperties>
</file>